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980728"/>
            <a:ext cx="1777470" cy="4886673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324600" cy="48146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980728"/>
            <a:ext cx="7479792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908720"/>
            <a:ext cx="86868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874435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1C2E9B-5A90-45A4-BB74-45D1EB732E74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just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just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just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2.1 Spremnici računala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1352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65836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DVD</a:t>
            </a:r>
            <a:r>
              <a:rPr lang="hr-HR" dirty="0" smtClean="0"/>
              <a:t> (</a:t>
            </a:r>
            <a:r>
              <a:rPr lang="hr-HR" dirty="0" err="1" smtClean="0"/>
              <a:t>Digital</a:t>
            </a:r>
            <a:r>
              <a:rPr lang="hr-HR" dirty="0" smtClean="0"/>
              <a:t> </a:t>
            </a:r>
            <a:r>
              <a:rPr lang="hr-HR" dirty="0" err="1" smtClean="0"/>
              <a:t>Versatile</a:t>
            </a:r>
            <a:r>
              <a:rPr lang="hr-HR" dirty="0" smtClean="0"/>
              <a:t> ili Video Disk)</a:t>
            </a:r>
          </a:p>
          <a:p>
            <a:r>
              <a:rPr lang="hr-HR" dirty="0" smtClean="0"/>
              <a:t>optički disk kapaciteta do 4,7 </a:t>
            </a:r>
            <a:r>
              <a:rPr lang="hr-HR" dirty="0"/>
              <a:t>G</a:t>
            </a:r>
            <a:r>
              <a:rPr lang="hr-HR" dirty="0" smtClean="0"/>
              <a:t>B</a:t>
            </a:r>
          </a:p>
          <a:p>
            <a:r>
              <a:rPr lang="hr-HR" dirty="0" smtClean="0"/>
              <a:t>podaci se zapisuju laserskom zrakom s većom gustoćom zapisa u odnosu na CD</a:t>
            </a:r>
          </a:p>
          <a:p>
            <a:pPr marL="0" indent="0">
              <a:buNone/>
            </a:pPr>
            <a:r>
              <a:rPr lang="hr-HR" sz="2400" u="sng" dirty="0" smtClean="0"/>
              <a:t>VRSTE DVD MEDIJA</a:t>
            </a:r>
          </a:p>
          <a:p>
            <a:r>
              <a:rPr lang="hr-HR" sz="2400" dirty="0" smtClean="0"/>
              <a:t>DVD-R i DVD+R mogućnost jednokratnog zapisivanja podataka</a:t>
            </a:r>
          </a:p>
          <a:p>
            <a:r>
              <a:rPr lang="hr-HR" sz="2400" dirty="0" smtClean="0"/>
              <a:t>DVD-RW i DVD+RW mogućnost višekratnog zapisivanja podataka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 - prenosivi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0675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984067">
            <a:off x="6517250" y="2041390"/>
            <a:ext cx="1967596" cy="1785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196952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BD</a:t>
            </a:r>
            <a:r>
              <a:rPr lang="hr-HR" dirty="0" smtClean="0"/>
              <a:t> (</a:t>
            </a:r>
            <a:r>
              <a:rPr lang="hr-HR" dirty="0" err="1" smtClean="0"/>
              <a:t>BlueRay</a:t>
            </a:r>
            <a:r>
              <a:rPr lang="hr-HR" dirty="0" smtClean="0"/>
              <a:t> Disk)</a:t>
            </a:r>
          </a:p>
          <a:p>
            <a:r>
              <a:rPr lang="hr-HR" dirty="0" smtClean="0"/>
              <a:t>optički disk kapaciteta do 50 </a:t>
            </a:r>
            <a:r>
              <a:rPr lang="hr-HR" dirty="0"/>
              <a:t>G</a:t>
            </a:r>
            <a:r>
              <a:rPr lang="hr-HR" dirty="0" smtClean="0"/>
              <a:t>B</a:t>
            </a:r>
          </a:p>
          <a:p>
            <a:r>
              <a:rPr lang="hr-HR" dirty="0" smtClean="0"/>
              <a:t>visoka gustoća zapisa (HD)</a:t>
            </a:r>
          </a:p>
          <a:p>
            <a:r>
              <a:rPr lang="hr-HR" dirty="0" smtClean="0"/>
              <a:t>uglavnom namijenjen snimanju videa visoke kvalitete slike i zvuka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hr-HR" dirty="0" smtClean="0"/>
              <a:t>Pomoćni spremnici - prenosivi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659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8/86/SanDisk_Cruzer_Mic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13" y="4329344"/>
            <a:ext cx="4113476" cy="2478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USB Memorijski štapić </a:t>
            </a:r>
            <a:r>
              <a:rPr lang="hr-HR" dirty="0" smtClean="0"/>
              <a:t>(USB </a:t>
            </a:r>
            <a:r>
              <a:rPr lang="hr-HR" dirty="0" err="1" smtClean="0"/>
              <a:t>Memory</a:t>
            </a:r>
            <a:r>
              <a:rPr lang="hr-HR" dirty="0" smtClean="0"/>
              <a:t> </a:t>
            </a:r>
            <a:r>
              <a:rPr lang="hr-HR" dirty="0" err="1" smtClean="0"/>
              <a:t>Stick</a:t>
            </a:r>
            <a:r>
              <a:rPr lang="hr-HR" dirty="0" smtClean="0"/>
              <a:t>)</a:t>
            </a:r>
          </a:p>
          <a:p>
            <a:r>
              <a:rPr lang="hr-HR" dirty="0" smtClean="0"/>
              <a:t>sve češće korištena prenosiva memorija </a:t>
            </a:r>
          </a:p>
          <a:p>
            <a:r>
              <a:rPr lang="hr-HR" dirty="0" smtClean="0"/>
              <a:t>kapaciteta nekoliko desetaka GB i više</a:t>
            </a:r>
          </a:p>
          <a:p>
            <a:r>
              <a:rPr lang="hr-HR" dirty="0"/>
              <a:t>g</a:t>
            </a:r>
            <a:r>
              <a:rPr lang="hr-HR" dirty="0" smtClean="0"/>
              <a:t>otovo je istisnuo iz uporabe prenosive optičke medije (CD, DVD, BD)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 - prenosivi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7340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Memorijske kartice</a:t>
            </a:r>
            <a:r>
              <a:rPr lang="hr-HR" dirty="0" smtClean="0"/>
              <a:t> (</a:t>
            </a:r>
            <a:r>
              <a:rPr lang="hr-HR" dirty="0" err="1" smtClean="0"/>
              <a:t>Memory</a:t>
            </a:r>
            <a:r>
              <a:rPr lang="hr-HR" dirty="0" smtClean="0"/>
              <a:t> </a:t>
            </a:r>
            <a:r>
              <a:rPr lang="hr-HR" dirty="0" err="1"/>
              <a:t>C</a:t>
            </a:r>
            <a:r>
              <a:rPr lang="hr-HR" dirty="0" err="1" smtClean="0"/>
              <a:t>ard</a:t>
            </a:r>
            <a:r>
              <a:rPr lang="hr-HR" dirty="0" smtClean="0"/>
              <a:t>) </a:t>
            </a:r>
          </a:p>
          <a:p>
            <a:pPr marL="457200" indent="-457200"/>
            <a:r>
              <a:rPr lang="hr-HR" dirty="0" smtClean="0"/>
              <a:t>za primjenu u raznim uređajima poput fotoaparata, mobitela i sl., različitih memorijskih kapaciteta.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 - prenosivi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83887" y="3717032"/>
            <a:ext cx="3376222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73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Računalstvo u oblaku </a:t>
            </a:r>
            <a:r>
              <a:rPr lang="hr-HR" dirty="0" smtClean="0"/>
              <a:t>(</a:t>
            </a:r>
            <a:r>
              <a:rPr lang="hr-HR" dirty="0" err="1" smtClean="0"/>
              <a:t>Cloud</a:t>
            </a:r>
            <a:r>
              <a:rPr lang="hr-HR" dirty="0" smtClean="0"/>
              <a:t> </a:t>
            </a:r>
            <a:r>
              <a:rPr lang="hr-HR" dirty="0" err="1" smtClean="0"/>
              <a:t>Computing</a:t>
            </a:r>
            <a:r>
              <a:rPr lang="hr-HR" dirty="0" smtClean="0"/>
              <a:t>)</a:t>
            </a:r>
          </a:p>
          <a:p>
            <a:r>
              <a:rPr lang="hr-HR" dirty="0" smtClean="0"/>
              <a:t>sve češće korisnici računala svoje podatke spremaju na poslužitelje putem </a:t>
            </a:r>
            <a:r>
              <a:rPr lang="hr-HR" dirty="0" err="1" smtClean="0"/>
              <a:t>interneta</a:t>
            </a:r>
            <a:endParaRPr lang="hr-HR" dirty="0" smtClean="0"/>
          </a:p>
          <a:p>
            <a:r>
              <a:rPr lang="hr-HR" dirty="0" smtClean="0"/>
              <a:t>pristup podacima moguć je s bilo kojeg računala spojenog na </a:t>
            </a:r>
            <a:r>
              <a:rPr lang="hr-HR" dirty="0" err="1" smtClean="0"/>
              <a:t>internet</a:t>
            </a:r>
            <a:endParaRPr lang="hr-HR" dirty="0" smtClean="0"/>
          </a:p>
          <a:p>
            <a:r>
              <a:rPr lang="hr-HR" dirty="0" smtClean="0"/>
              <a:t>nije potrebno uza se nositi prijenosne pomoćne memorije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Spremnici u oblaku</a:t>
            </a:r>
            <a:endParaRPr lang="hr-HR" dirty="0"/>
          </a:p>
        </p:txBody>
      </p:sp>
      <p:pic>
        <p:nvPicPr>
          <p:cNvPr id="11268" name="Picture 4" descr="http://upload.wikimedia.org/wikipedia/commons/2/2d/Cloud-computin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59" y="1196752"/>
            <a:ext cx="1855997" cy="1299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21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Središnji spremnik</a:t>
            </a:r>
            <a:r>
              <a:rPr lang="hr-HR" dirty="0"/>
              <a:t> – memorijski spremnik sastavljen od dva dijela ROM-a i RAM-a, spremnik koji više služi računalu nego korisniku.</a:t>
            </a:r>
          </a:p>
          <a:p>
            <a:r>
              <a:rPr lang="hr-HR" b="1" dirty="0"/>
              <a:t>Pomoćni spremnici</a:t>
            </a:r>
            <a:r>
              <a:rPr lang="hr-HR" dirty="0"/>
              <a:t> – memorijski spremnici na koje korisnik trajno sprema svoje podatke za naknadnu uporabu, tako više služe korisniku računala.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Ključni pojmovi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8348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r-HR" dirty="0"/>
              <a:t>Zašto je važno sustavno spremati podatke?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Čemu služe spremnici na računalu?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Koje dvije vrste spremnika postoje?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Je li središnji spremnik više namijenjen računalu ili korisniku?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Dijelove kojeg spremnika nazivamo ROM i RAM?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hr-HR" dirty="0"/>
              <a:t>U čemu je razlika između trajnih i privremenih spremnika?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ponavljanje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8056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hr-HR" dirty="0" smtClean="0"/>
              <a:t>Služe za trajno ili privremeno pohranjivanje (pamćenje) podataka.</a:t>
            </a:r>
          </a:p>
          <a:p>
            <a:pPr marL="0" indent="0">
              <a:buNone/>
            </a:pPr>
            <a:endParaRPr lang="hr-HR" sz="2800" u="sng" dirty="0" smtClean="0"/>
          </a:p>
          <a:p>
            <a:pPr marL="0" indent="0">
              <a:buNone/>
            </a:pPr>
            <a:r>
              <a:rPr lang="hr-HR" sz="2800" u="sng" dirty="0" smtClean="0"/>
              <a:t>VRSTE SPREMNIKA</a:t>
            </a:r>
          </a:p>
          <a:p>
            <a:pPr lvl="1">
              <a:buFont typeface="Wingdings" pitchFamily="2" charset="2"/>
              <a:buChar char="§"/>
            </a:pPr>
            <a:r>
              <a:rPr lang="hr-HR" dirty="0" smtClean="0"/>
              <a:t>Središnji spremnik</a:t>
            </a:r>
          </a:p>
          <a:p>
            <a:pPr lvl="1">
              <a:buFont typeface="Wingdings" pitchFamily="2" charset="2"/>
              <a:buChar char="§"/>
            </a:pPr>
            <a:r>
              <a:rPr lang="hr-HR" dirty="0" smtClean="0"/>
              <a:t>Pomoćni spremnici</a:t>
            </a:r>
          </a:p>
          <a:p>
            <a:pPr marL="457200" lvl="1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Spremnici računala</a:t>
            </a:r>
            <a:endParaRPr lang="hr-HR" dirty="0"/>
          </a:p>
        </p:txBody>
      </p:sp>
      <p:grpSp>
        <p:nvGrpSpPr>
          <p:cNvPr id="12" name="Grupa 11"/>
          <p:cNvGrpSpPr/>
          <p:nvPr/>
        </p:nvGrpSpPr>
        <p:grpSpPr>
          <a:xfrm>
            <a:off x="6012160" y="3140968"/>
            <a:ext cx="2448272" cy="2952328"/>
            <a:chOff x="5796136" y="4077072"/>
            <a:chExt cx="2448272" cy="2016224"/>
          </a:xfrm>
        </p:grpSpPr>
        <p:sp>
          <p:nvSpPr>
            <p:cNvPr id="9" name="Pravokutnik 8"/>
            <p:cNvSpPr/>
            <p:nvPr/>
          </p:nvSpPr>
          <p:spPr>
            <a:xfrm>
              <a:off x="5796136" y="4077072"/>
              <a:ext cx="2448272" cy="20162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hr-HR" dirty="0" smtClean="0"/>
            </a:p>
            <a:p>
              <a:endParaRPr lang="hr-HR" dirty="0" smtClean="0"/>
            </a:p>
            <a:p>
              <a:endParaRPr lang="hr-HR" dirty="0" smtClean="0"/>
            </a:p>
            <a:p>
              <a:r>
                <a:rPr lang="hr-HR" dirty="0" smtClean="0"/>
                <a:t>TVRDI DISK (HDD)</a:t>
              </a:r>
            </a:p>
            <a:p>
              <a:r>
                <a:rPr lang="hr-HR" dirty="0" smtClean="0"/>
                <a:t>SSD UREĐAJ</a:t>
              </a:r>
            </a:p>
            <a:p>
              <a:r>
                <a:rPr lang="hr-HR" dirty="0" smtClean="0"/>
                <a:t>USB memorijski štapić</a:t>
              </a:r>
            </a:p>
            <a:p>
              <a:r>
                <a:rPr lang="hr-HR" dirty="0" smtClean="0"/>
                <a:t>CD</a:t>
              </a:r>
            </a:p>
            <a:p>
              <a:r>
                <a:rPr lang="hr-HR" dirty="0" smtClean="0"/>
                <a:t>DVD</a:t>
              </a:r>
            </a:p>
            <a:p>
              <a:r>
                <a:rPr lang="hr-HR" dirty="0" smtClean="0"/>
                <a:t>BD</a:t>
              </a:r>
            </a:p>
            <a:p>
              <a:r>
                <a:rPr lang="hr-HR" dirty="0" smtClean="0"/>
                <a:t>SPREMNICI U OBLAKU</a:t>
              </a:r>
            </a:p>
            <a:p>
              <a:pPr algn="ctr"/>
              <a:endParaRPr lang="hr-HR" dirty="0" smtClean="0"/>
            </a:p>
            <a:p>
              <a:pPr algn="ctr"/>
              <a:endParaRPr lang="hr-HR" dirty="0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6129643" y="4149080"/>
              <a:ext cx="1781257" cy="2101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r-HR" sz="1400" dirty="0" smtClean="0"/>
                <a:t>POMOĆNI SPREMNICI</a:t>
              </a:r>
              <a:endParaRPr lang="hr-HR" sz="1400" dirty="0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63437" y="5013176"/>
            <a:ext cx="337151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78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nalazi se na matičnoj ploči računala</a:t>
            </a:r>
          </a:p>
          <a:p>
            <a:r>
              <a:rPr lang="hr-HR" sz="2800" dirty="0" smtClean="0"/>
              <a:t>više namijenjen računalu nego korisniku</a:t>
            </a:r>
            <a:endParaRPr lang="hr-HR" sz="2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41184"/>
            <a:ext cx="8229600" cy="931632"/>
          </a:xfrm>
        </p:spPr>
        <p:txBody>
          <a:bodyPr>
            <a:normAutofit/>
          </a:bodyPr>
          <a:lstStyle/>
          <a:p>
            <a:r>
              <a:rPr lang="hr-HR" dirty="0" smtClean="0"/>
              <a:t>Središnji spremnik </a:t>
            </a:r>
            <a:endParaRPr lang="hr-HR" dirty="0"/>
          </a:p>
        </p:txBody>
      </p:sp>
      <p:grpSp>
        <p:nvGrpSpPr>
          <p:cNvPr id="4" name="Grupa 3"/>
          <p:cNvGrpSpPr/>
          <p:nvPr/>
        </p:nvGrpSpPr>
        <p:grpSpPr>
          <a:xfrm>
            <a:off x="834591" y="2924944"/>
            <a:ext cx="3456384" cy="1368152"/>
            <a:chOff x="5104606" y="2195310"/>
            <a:chExt cx="3456384" cy="1368152"/>
          </a:xfrm>
        </p:grpSpPr>
        <p:sp>
          <p:nvSpPr>
            <p:cNvPr id="5" name="Elipsa 4"/>
            <p:cNvSpPr/>
            <p:nvPr/>
          </p:nvSpPr>
          <p:spPr>
            <a:xfrm>
              <a:off x="5104606" y="2195310"/>
              <a:ext cx="3456384" cy="136815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6" name="Elipsa 5"/>
            <p:cNvSpPr/>
            <p:nvPr/>
          </p:nvSpPr>
          <p:spPr>
            <a:xfrm>
              <a:off x="5261075" y="2636763"/>
              <a:ext cx="1051133" cy="4852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ROM</a:t>
              </a:r>
            </a:p>
          </p:txBody>
        </p:sp>
        <p:sp>
          <p:nvSpPr>
            <p:cNvPr id="7" name="Elipsa 6"/>
            <p:cNvSpPr/>
            <p:nvPr/>
          </p:nvSpPr>
          <p:spPr>
            <a:xfrm>
              <a:off x="6588224" y="2566699"/>
              <a:ext cx="1841229" cy="62537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RAM</a:t>
              </a:r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5882977" y="2295729"/>
              <a:ext cx="1912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dirty="0" smtClean="0"/>
                <a:t>SREDIŠNJI SPREMNIK</a:t>
              </a:r>
              <a:endParaRPr lang="hr-HR" sz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1158" y="2817275"/>
            <a:ext cx="2996077" cy="3650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trelica zakrivljena udesno 8"/>
          <p:cNvSpPr/>
          <p:nvPr/>
        </p:nvSpPr>
        <p:spPr>
          <a:xfrm rot="17625831">
            <a:off x="2892761" y="2817631"/>
            <a:ext cx="1466747" cy="5502566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Strelica zakrivljena udesno 10"/>
          <p:cNvSpPr/>
          <p:nvPr/>
        </p:nvSpPr>
        <p:spPr>
          <a:xfrm rot="17795823" flipH="1">
            <a:off x="4975340" y="1507807"/>
            <a:ext cx="1640503" cy="439219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36" y="5229200"/>
            <a:ext cx="1431650" cy="13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2034">
            <a:off x="4481091" y="2993761"/>
            <a:ext cx="3004905" cy="8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50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442">
            <a:off x="4500936" y="1935484"/>
            <a:ext cx="3809624" cy="35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ROM (</a:t>
            </a:r>
            <a:r>
              <a:rPr lang="hr-HR" b="1" dirty="0" err="1" smtClean="0"/>
              <a:t>Read</a:t>
            </a:r>
            <a:r>
              <a:rPr lang="hr-HR" b="1" dirty="0" smtClean="0"/>
              <a:t> </a:t>
            </a:r>
            <a:r>
              <a:rPr lang="hr-HR" b="1" dirty="0" err="1" smtClean="0"/>
              <a:t>Only</a:t>
            </a:r>
            <a:r>
              <a:rPr lang="hr-HR" b="1" dirty="0" smtClean="0"/>
              <a:t> </a:t>
            </a:r>
            <a:r>
              <a:rPr lang="hr-HR" b="1" dirty="0" err="1"/>
              <a:t>M</a:t>
            </a:r>
            <a:r>
              <a:rPr lang="hr-HR" b="1" dirty="0" err="1" smtClean="0"/>
              <a:t>emory</a:t>
            </a:r>
            <a:r>
              <a:rPr lang="hr-HR" b="1" dirty="0" smtClean="0"/>
              <a:t>) </a:t>
            </a:r>
          </a:p>
          <a:p>
            <a:r>
              <a:rPr lang="hr-HR" dirty="0" smtClean="0"/>
              <a:t>memorija samo za čitanje </a:t>
            </a:r>
          </a:p>
          <a:p>
            <a:r>
              <a:rPr lang="hr-HR" dirty="0" smtClean="0"/>
              <a:t>u njoj su trajno pohranjeni podaci (instrukcije) koji se koriste pri uključenju računala za podizanje operacijskog sustava (BIOS)</a:t>
            </a:r>
          </a:p>
          <a:p>
            <a:r>
              <a:rPr lang="hr-HR" dirty="0" smtClean="0"/>
              <a:t>isključenjem računala ROM memorija se ne briše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 algn="l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659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4638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3927" y="1268760"/>
            <a:ext cx="8287991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RAM (</a:t>
            </a:r>
            <a:r>
              <a:rPr lang="hr-HR" b="1" dirty="0" err="1" smtClean="0"/>
              <a:t>Random</a:t>
            </a:r>
            <a:r>
              <a:rPr lang="hr-HR" b="1" dirty="0" smtClean="0"/>
              <a:t> Access </a:t>
            </a:r>
            <a:r>
              <a:rPr lang="hr-HR" b="1" dirty="0" err="1" smtClean="0"/>
              <a:t>Memory</a:t>
            </a:r>
            <a:r>
              <a:rPr lang="hr-HR" b="1" dirty="0" smtClean="0"/>
              <a:t>) </a:t>
            </a:r>
          </a:p>
          <a:p>
            <a:r>
              <a:rPr lang="hr-HR" dirty="0" smtClean="0"/>
              <a:t>memorija sa izravnim pristupom</a:t>
            </a:r>
          </a:p>
          <a:p>
            <a:r>
              <a:rPr lang="hr-HR" dirty="0" smtClean="0"/>
              <a:t>radna memorija računala</a:t>
            </a:r>
          </a:p>
          <a:p>
            <a:r>
              <a:rPr lang="hr-HR" dirty="0" smtClean="0"/>
              <a:t>u njoj se </a:t>
            </a:r>
            <a:r>
              <a:rPr lang="hr-HR" b="1" dirty="0" smtClean="0"/>
              <a:t>privremeno</a:t>
            </a:r>
            <a:r>
              <a:rPr lang="hr-HR" dirty="0" smtClean="0"/>
              <a:t> čuvaju podaci trenutno otvorenih programa i dokumenata u kojima radimo</a:t>
            </a:r>
          </a:p>
          <a:p>
            <a:r>
              <a:rPr lang="hr-HR" dirty="0" smtClean="0"/>
              <a:t>isključenjem računala RAM memorija se briše</a:t>
            </a:r>
          </a:p>
          <a:p>
            <a:r>
              <a:rPr lang="hr-HR" dirty="0" smtClean="0"/>
              <a:t>više RAM-a omogućava ugodniji rad s više otvorenih programa</a:t>
            </a:r>
          </a:p>
          <a:p>
            <a:r>
              <a:rPr lang="hr-HR" dirty="0" smtClean="0"/>
              <a:t>brzina pristupa ovoj memoriji je najveća u odnosu na ostale spremnike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1430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863">
            <a:off x="5714256" y="2112607"/>
            <a:ext cx="3102431" cy="365721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88840"/>
            <a:ext cx="4834880" cy="452596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Pomoćni spremnici su vrsta spremnika na koje korisnik računala sprema programe i podatke za naknadnu uporabu.</a:t>
            </a:r>
          </a:p>
          <a:p>
            <a:r>
              <a:rPr lang="hr-HR" dirty="0" smtClean="0"/>
              <a:t>Sve programe mape i datoteke koje spremimo na pomoćne spremnike ostat će sačuvane i kad je računalo isključeno.</a:t>
            </a:r>
          </a:p>
          <a:p>
            <a:r>
              <a:rPr lang="hr-HR" dirty="0" smtClean="0"/>
              <a:t>Pomoćni spremnici mogu biti ugrađeni u računalo ili pak prenosivi.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052735"/>
            <a:ext cx="8229600" cy="827633"/>
          </a:xfrm>
        </p:spPr>
        <p:txBody>
          <a:bodyPr/>
          <a:lstStyle/>
          <a:p>
            <a:r>
              <a:rPr lang="hr-HR" dirty="0" smtClean="0"/>
              <a:t>Pomoćni spremnici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7952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Tvrdi disk </a:t>
            </a:r>
            <a:r>
              <a:rPr lang="hr-HR" dirty="0" smtClean="0"/>
              <a:t>(HDD – </a:t>
            </a:r>
            <a:r>
              <a:rPr lang="hr-HR" dirty="0" err="1" smtClean="0"/>
              <a:t>Hard</a:t>
            </a:r>
            <a:r>
              <a:rPr lang="hr-HR" dirty="0" smtClean="0"/>
              <a:t> Disk </a:t>
            </a:r>
            <a:r>
              <a:rPr lang="hr-HR" dirty="0" err="1" smtClean="0"/>
              <a:t>Drive</a:t>
            </a:r>
            <a:r>
              <a:rPr lang="hr-HR" dirty="0" smtClean="0"/>
              <a:t>)</a:t>
            </a:r>
          </a:p>
          <a:p>
            <a:r>
              <a:rPr lang="hr-HR" dirty="0" smtClean="0"/>
              <a:t>pomoćni spremnik najvećeg kapaciteta na koji najčešće spremamo svoje programe i podatke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7894" y="3501008"/>
            <a:ext cx="3111075" cy="284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788025" y="3789040"/>
            <a:ext cx="40324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okrugla čelična ploča (disk), na koju se </a:t>
            </a:r>
          </a:p>
          <a:p>
            <a:r>
              <a:rPr lang="hr-HR" dirty="0" smtClean="0"/>
              <a:t>     podaci snimaju elektromagnetski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okreće  je elektromotor  velikim brzinama preko 7000 okreta u minuti</a:t>
            </a:r>
          </a:p>
        </p:txBody>
      </p:sp>
      <p:sp>
        <p:nvSpPr>
          <p:cNvPr id="5" name="Prugasta strelica udesno 4"/>
          <p:cNvSpPr/>
          <p:nvPr/>
        </p:nvSpPr>
        <p:spPr>
          <a:xfrm flipH="1">
            <a:off x="2771800" y="4001152"/>
            <a:ext cx="1944216" cy="52264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2275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SSD uređaj </a:t>
            </a:r>
            <a:r>
              <a:rPr lang="hr-HR" dirty="0" smtClean="0"/>
              <a:t>– </a:t>
            </a:r>
            <a:r>
              <a:rPr lang="hr-HR" dirty="0" err="1" smtClean="0"/>
              <a:t>Solid</a:t>
            </a:r>
            <a:r>
              <a:rPr lang="hr-HR" dirty="0" smtClean="0"/>
              <a:t> State </a:t>
            </a:r>
            <a:r>
              <a:rPr lang="hr-HR" dirty="0" err="1" smtClean="0"/>
              <a:t>Drive</a:t>
            </a:r>
            <a:r>
              <a:rPr lang="hr-HR" dirty="0" smtClean="0"/>
              <a:t> </a:t>
            </a:r>
            <a:r>
              <a:rPr lang="hr-HR" sz="2800" dirty="0" smtClean="0"/>
              <a:t>(Elektronički „disk”)</a:t>
            </a:r>
          </a:p>
          <a:p>
            <a:r>
              <a:rPr lang="hr-HR" dirty="0" smtClean="0"/>
              <a:t>pomoćni je spremnik novije generacije</a:t>
            </a:r>
          </a:p>
          <a:p>
            <a:r>
              <a:rPr lang="hr-HR" dirty="0" smtClean="0"/>
              <a:t>zbog visoke cijene, manjeg su kapaciteta</a:t>
            </a:r>
          </a:p>
          <a:p>
            <a:pPr algn="l"/>
            <a:r>
              <a:rPr lang="hr-HR" dirty="0" smtClean="0"/>
              <a:t>za sada se najčešće koristi kao sustavni disk (za instalaciju operacijskog sustava i programa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572000" y="4989369"/>
            <a:ext cx="43924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nema okrugli disk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nema elektromotor – radi bešumno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podaci se spremaju u </a:t>
            </a:r>
            <a:r>
              <a:rPr lang="hr-HR" dirty="0" err="1" smtClean="0"/>
              <a:t>flash</a:t>
            </a:r>
            <a:r>
              <a:rPr lang="hr-HR" dirty="0" smtClean="0"/>
              <a:t> memoriju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v</a:t>
            </a:r>
            <a:r>
              <a:rPr lang="hr-HR" dirty="0" smtClean="0"/>
              <a:t>išestruko veća brzina pristupa podacima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7209" y="4479870"/>
            <a:ext cx="2342096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ugasta strelica udesno 4"/>
          <p:cNvSpPr/>
          <p:nvPr/>
        </p:nvSpPr>
        <p:spPr>
          <a:xfrm rot="1343986" flipH="1">
            <a:off x="2850566" y="5377722"/>
            <a:ext cx="1685439" cy="52264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41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2964" y="1628800"/>
            <a:ext cx="2380997" cy="224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74435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CD</a:t>
            </a:r>
            <a:r>
              <a:rPr lang="hr-HR" dirty="0" smtClean="0"/>
              <a:t> (</a:t>
            </a:r>
            <a:r>
              <a:rPr lang="hr-HR" dirty="0" err="1" smtClean="0"/>
              <a:t>Compact</a:t>
            </a:r>
            <a:r>
              <a:rPr lang="hr-HR" dirty="0" smtClean="0"/>
              <a:t> Disk)- kompaktni disk</a:t>
            </a:r>
          </a:p>
          <a:p>
            <a:r>
              <a:rPr lang="hr-HR" dirty="0" smtClean="0"/>
              <a:t>optički disk kapaciteta do 800 MB</a:t>
            </a:r>
          </a:p>
          <a:p>
            <a:r>
              <a:rPr lang="hr-HR" dirty="0" smtClean="0"/>
              <a:t>podaci se zapisuju laserskom zrakom </a:t>
            </a:r>
          </a:p>
          <a:p>
            <a:pPr lvl="1"/>
            <a:r>
              <a:rPr lang="hr-HR" dirty="0" smtClean="0"/>
              <a:t>postupak nazivamo prženje (</a:t>
            </a:r>
            <a:r>
              <a:rPr lang="hr-HR" dirty="0" err="1" smtClean="0"/>
              <a:t>burning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r>
              <a:rPr lang="hr-HR" sz="2400" u="sng" dirty="0" smtClean="0"/>
              <a:t>VRSTE CD MEDIJA</a:t>
            </a:r>
          </a:p>
          <a:p>
            <a:r>
              <a:rPr lang="hr-HR" sz="2400" dirty="0" smtClean="0"/>
              <a:t>CD-R – mogućnost jednokratnog zapisivanja podataka</a:t>
            </a:r>
          </a:p>
          <a:p>
            <a:r>
              <a:rPr lang="hr-HR" sz="2400" dirty="0" smtClean="0"/>
              <a:t>CD –RW – mogućnost višekratnog zapisivanja podataka</a:t>
            </a:r>
            <a:endParaRPr lang="hr-HR" sz="24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 - prenosivi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412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P5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MP5</Template>
  <TotalTime>418</TotalTime>
  <Words>625</Words>
  <Application>Microsoft Office PowerPoint</Application>
  <PresentationFormat>Prikaz na zaslonu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MP5</vt:lpstr>
      <vt:lpstr>2.1 Spremnici računala</vt:lpstr>
      <vt:lpstr>Spremnici računala</vt:lpstr>
      <vt:lpstr>Središnji spremnik </vt:lpstr>
      <vt:lpstr>Slajd 4</vt:lpstr>
      <vt:lpstr>Slajd 5</vt:lpstr>
      <vt:lpstr>Pomoćni spremnici</vt:lpstr>
      <vt:lpstr>Pomoćni spremnici</vt:lpstr>
      <vt:lpstr>Pomoćni spremnici</vt:lpstr>
      <vt:lpstr>Pomoćni spremnici - prenosivi</vt:lpstr>
      <vt:lpstr>Pomoćni spremnici - prenosivi</vt:lpstr>
      <vt:lpstr>Pomoćni spremnici - prenosivi</vt:lpstr>
      <vt:lpstr>Pomoćni spremnici - prenosivi</vt:lpstr>
      <vt:lpstr>Pomoćni spremnici - prenosivi</vt:lpstr>
      <vt:lpstr>Spremnici u oblaku</vt:lpstr>
      <vt:lpstr>Ključni pojmovi</vt:lpstr>
      <vt:lpstr>Pitanja za ponavljanje</vt:lpstr>
    </vt:vector>
  </TitlesOfParts>
  <Company>Zrinus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Spremnici računala</dc:title>
  <dc:creator>Stanko Leko</dc:creator>
  <cp:lastModifiedBy>Korisnik</cp:lastModifiedBy>
  <cp:revision>45</cp:revision>
  <dcterms:created xsi:type="dcterms:W3CDTF">2013-11-11T17:06:29Z</dcterms:created>
  <dcterms:modified xsi:type="dcterms:W3CDTF">2016-11-02T16:52:35Z</dcterms:modified>
</cp:coreProperties>
</file>