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0" r:id="rId5"/>
    <p:sldId id="261" r:id="rId6"/>
    <p:sldId id="262" r:id="rId7"/>
    <p:sldId id="263" r:id="rId8"/>
    <p:sldId id="264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82490"/>
    <a:srgbClr val="FF3300"/>
    <a:srgbClr val="731B6D"/>
    <a:srgbClr val="F899BB"/>
    <a:srgbClr val="D37A9A"/>
    <a:srgbClr val="B7607F"/>
    <a:srgbClr val="EE4B86"/>
    <a:srgbClr val="4AFFFF"/>
    <a:srgbClr val="30D8FF"/>
    <a:srgbClr val="006C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3" d="100"/>
          <a:sy n="83" d="100"/>
        </p:scale>
        <p:origin x="1450" y="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809" y="3315009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003E5A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ta-IN" dirty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4609" y="504461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rgbClr val="EE4B86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a-IN" dirty="0"/>
              <a:t>Click to edit Master subtitle style</a:t>
            </a:r>
            <a:endParaRPr lang="en-US" dirty="0"/>
          </a:p>
        </p:txBody>
      </p:sp>
      <p:pic>
        <p:nvPicPr>
          <p:cNvPr id="8" name="Slika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007" y="6191793"/>
            <a:ext cx="1524003" cy="762002"/>
          </a:xfrm>
          <a:prstGeom prst="rect">
            <a:avLst/>
          </a:prstGeom>
        </p:spPr>
      </p:pic>
      <p:pic>
        <p:nvPicPr>
          <p:cNvPr id="6" name="Slika 5" descr="Slika na kojoj se prikazuje vektorska grafika&#10;&#10;Opis je generiran uz visoku pouzdanost">
            <a:extLst>
              <a:ext uri="{FF2B5EF4-FFF2-40B4-BE49-F238E27FC236}">
                <a16:creationId xmlns:a16="http://schemas.microsoft.com/office/drawing/2014/main" id="{DCE96401-FB68-4D54-8983-CD81D34011D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161562" y="60790"/>
            <a:ext cx="4666891" cy="326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8933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376" y="235109"/>
            <a:ext cx="8229600" cy="92226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lang="en-US" sz="3600" b="1" kern="1200" dirty="0">
                <a:solidFill>
                  <a:srgbClr val="731B6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ta-IN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ta-IN" dirty="0"/>
              <a:t>Click to edit Master text styles</a:t>
            </a:r>
          </a:p>
          <a:p>
            <a:pPr lvl="1"/>
            <a:r>
              <a:rPr lang="ta-IN" dirty="0"/>
              <a:t>Second level</a:t>
            </a:r>
          </a:p>
          <a:p>
            <a:pPr lvl="2"/>
            <a:r>
              <a:rPr lang="ta-IN" dirty="0"/>
              <a:t>Third level</a:t>
            </a:r>
          </a:p>
          <a:p>
            <a:pPr lvl="3"/>
            <a:r>
              <a:rPr lang="ta-IN" dirty="0"/>
              <a:t>Fourth level</a:t>
            </a:r>
          </a:p>
          <a:p>
            <a:pPr lvl="4"/>
            <a:r>
              <a:rPr lang="ta-IN" dirty="0"/>
              <a:t>Fifth level</a:t>
            </a:r>
            <a:endParaRPr lang="en-US" dirty="0"/>
          </a:p>
        </p:txBody>
      </p:sp>
      <p:sp>
        <p:nvSpPr>
          <p:cNvPr id="9" name="Zaobljeni pravokutnik 8"/>
          <p:cNvSpPr/>
          <p:nvPr userDrawn="1"/>
        </p:nvSpPr>
        <p:spPr>
          <a:xfrm>
            <a:off x="74342" y="1117679"/>
            <a:ext cx="7917365" cy="81277"/>
          </a:xfrm>
          <a:prstGeom prst="roundRect">
            <a:avLst/>
          </a:prstGeom>
          <a:solidFill>
            <a:srgbClr val="B7607F"/>
          </a:solidFill>
          <a:ln>
            <a:solidFill>
              <a:srgbClr val="006C93">
                <a:alpha val="4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7941D"/>
              </a:solidFill>
            </a:endParaRPr>
          </a:p>
        </p:txBody>
      </p:sp>
      <p:sp>
        <p:nvSpPr>
          <p:cNvPr id="12" name="Zaobljeni pravokutnik 11"/>
          <p:cNvSpPr/>
          <p:nvPr userDrawn="1"/>
        </p:nvSpPr>
        <p:spPr>
          <a:xfrm>
            <a:off x="8032596" y="1115783"/>
            <a:ext cx="228986" cy="83173"/>
          </a:xfrm>
          <a:prstGeom prst="roundRect">
            <a:avLst/>
          </a:prstGeom>
          <a:solidFill>
            <a:srgbClr val="D37A9A"/>
          </a:solidFill>
          <a:ln>
            <a:solidFill>
              <a:srgbClr val="006C93">
                <a:alpha val="4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7941D"/>
              </a:solidFill>
            </a:endParaRPr>
          </a:p>
        </p:txBody>
      </p:sp>
      <p:sp>
        <p:nvSpPr>
          <p:cNvPr id="13" name="Zaobljeni pravokutnik 12"/>
          <p:cNvSpPr/>
          <p:nvPr userDrawn="1"/>
        </p:nvSpPr>
        <p:spPr>
          <a:xfrm>
            <a:off x="8301348" y="1117679"/>
            <a:ext cx="63190" cy="83173"/>
          </a:xfrm>
          <a:prstGeom prst="roundRect">
            <a:avLst/>
          </a:prstGeom>
          <a:solidFill>
            <a:srgbClr val="F899BB"/>
          </a:solidFill>
          <a:ln>
            <a:solidFill>
              <a:srgbClr val="006C93">
                <a:alpha val="40000"/>
              </a:srgb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rgbClr val="F7941D"/>
              </a:solidFill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ECA47240-4DD9-430A-A4D3-F84A506E407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5080" y="5942365"/>
            <a:ext cx="549154" cy="821357"/>
          </a:xfrm>
          <a:prstGeom prst="rect">
            <a:avLst/>
          </a:prstGeom>
        </p:spPr>
      </p:pic>
      <p:pic>
        <p:nvPicPr>
          <p:cNvPr id="10" name="Slika 9">
            <a:extLst>
              <a:ext uri="{FF2B5EF4-FFF2-40B4-BE49-F238E27FC236}">
                <a16:creationId xmlns:a16="http://schemas.microsoft.com/office/drawing/2014/main" id="{BF2FEDCD-FD23-42CA-924E-0B471E4B3000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rgbClr val="EE4B86">
                <a:tint val="45000"/>
                <a:satMod val="400000"/>
              </a:srgbClr>
            </a:duotone>
          </a:blip>
          <a:stretch>
            <a:fillRect/>
          </a:stretch>
        </p:blipFill>
        <p:spPr>
          <a:xfrm>
            <a:off x="8404304" y="627500"/>
            <a:ext cx="721635" cy="833353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</p:spTree>
    <p:extLst>
      <p:ext uri="{BB962C8B-B14F-4D97-AF65-F5344CB8AC3E}">
        <p14:creationId xmlns:p14="http://schemas.microsoft.com/office/powerpoint/2010/main" val="1282648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199" y="1086394"/>
            <a:ext cx="8242663" cy="4525963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lang="ta-IN" sz="3200" kern="1200" dirty="0" smtClean="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a-IN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49371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007" y="6191793"/>
            <a:ext cx="1524003" cy="762002"/>
          </a:xfrm>
          <a:prstGeom prst="rect">
            <a:avLst/>
          </a:prstGeom>
        </p:spPr>
      </p:pic>
      <p:pic>
        <p:nvPicPr>
          <p:cNvPr id="5" name="Slika 4" descr="Slika na kojoj se prikazuje vektorska grafika&#10;&#10;Opis je generiran uz visoku pouzdanost">
            <a:extLst>
              <a:ext uri="{FF2B5EF4-FFF2-40B4-BE49-F238E27FC236}">
                <a16:creationId xmlns:a16="http://schemas.microsoft.com/office/drawing/2014/main" id="{5C57CE32-51F7-4EC4-AD51-5815FD35F063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5682" y="345461"/>
            <a:ext cx="7932635" cy="5555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1306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608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12737A0-B90F-4B2F-AD5E-20EFBC9E3C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Računalno razmišljanje i </a:t>
            </a:r>
            <a:br>
              <a:rPr lang="hr-HR" dirty="0"/>
            </a:br>
            <a:r>
              <a:rPr lang="hr-HR" dirty="0"/>
              <a:t>programiranje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0E37A45F-9F98-4B0B-B4C9-FB3E62BB4F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b="1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SORTIRANJE PODATAKA</a:t>
            </a:r>
          </a:p>
        </p:txBody>
      </p:sp>
    </p:spTree>
    <p:extLst>
      <p:ext uri="{BB962C8B-B14F-4D97-AF65-F5344CB8AC3E}">
        <p14:creationId xmlns:p14="http://schemas.microsoft.com/office/powerpoint/2010/main" val="1497789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4D808D-CD6D-48A5-8636-D1766D8B6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>
                <a:solidFill>
                  <a:srgbClr val="731B6D"/>
                </a:solidFill>
              </a:rPr>
              <a:t>Zašto razvrstavamo podatke?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7E067F-AB9F-419B-9DB1-FA2AFBDD49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dirty="0">
                <a:solidFill>
                  <a:srgbClr val="002060"/>
                </a:solidFill>
              </a:rPr>
              <a:t>Razvrstavanjem ili </a:t>
            </a:r>
            <a:r>
              <a:rPr lang="hr-HR" b="1" dirty="0">
                <a:solidFill>
                  <a:srgbClr val="002060"/>
                </a:solidFill>
              </a:rPr>
              <a:t>sortiranjem</a:t>
            </a:r>
            <a:r>
              <a:rPr lang="hr-HR" dirty="0">
                <a:solidFill>
                  <a:srgbClr val="002060"/>
                </a:solidFill>
              </a:rPr>
              <a:t> podataka možemo olakšati rješavanje nekog problema ili zadatka.</a:t>
            </a:r>
          </a:p>
          <a:p>
            <a:pPr marL="0" indent="0">
              <a:buNone/>
            </a:pPr>
            <a:endParaRPr lang="hr-HR" dirty="0">
              <a:solidFill>
                <a:srgbClr val="002060"/>
              </a:solidFill>
            </a:endParaRPr>
          </a:p>
        </p:txBody>
      </p:sp>
      <p:graphicFrame>
        <p:nvGraphicFramePr>
          <p:cNvPr id="4" name="Tablica 3">
            <a:extLst>
              <a:ext uri="{FF2B5EF4-FFF2-40B4-BE49-F238E27FC236}">
                <a16:creationId xmlns:a16="http://schemas.microsoft.com/office/drawing/2014/main" id="{6EE1599B-DACF-404C-9340-1C698B7D5D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9377282"/>
              </p:ext>
            </p:extLst>
          </p:nvPr>
        </p:nvGraphicFramePr>
        <p:xfrm>
          <a:off x="939538" y="3863181"/>
          <a:ext cx="2700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135336211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242942819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36333496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2912346340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6083815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4077247"/>
                  </a:ext>
                </a:extLst>
              </a:tr>
            </a:tbl>
          </a:graphicData>
        </a:graphic>
      </p:graphicFrame>
      <p:sp>
        <p:nvSpPr>
          <p:cNvPr id="6" name="Strelica: savijeno prema gore 5">
            <a:extLst>
              <a:ext uri="{FF2B5EF4-FFF2-40B4-BE49-F238E27FC236}">
                <a16:creationId xmlns:a16="http://schemas.microsoft.com/office/drawing/2014/main" id="{C4B09677-BDC9-4155-B179-F482F7736DBC}"/>
              </a:ext>
            </a:extLst>
          </p:cNvPr>
          <p:cNvSpPr/>
          <p:nvPr/>
        </p:nvSpPr>
        <p:spPr>
          <a:xfrm rot="5400000">
            <a:off x="2922309" y="4506012"/>
            <a:ext cx="717229" cy="641023"/>
          </a:xfrm>
          <a:prstGeom prst="bentUpArrow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graphicFrame>
        <p:nvGraphicFramePr>
          <p:cNvPr id="7" name="Tablica 6">
            <a:extLst>
              <a:ext uri="{FF2B5EF4-FFF2-40B4-BE49-F238E27FC236}">
                <a16:creationId xmlns:a16="http://schemas.microsoft.com/office/drawing/2014/main" id="{C0F04AFB-0383-4DA0-B7F7-061D5EC4E1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632426"/>
              </p:ext>
            </p:extLst>
          </p:nvPr>
        </p:nvGraphicFramePr>
        <p:xfrm>
          <a:off x="4039409" y="5002258"/>
          <a:ext cx="2700000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0000">
                  <a:extLst>
                    <a:ext uri="{9D8B030D-6E8A-4147-A177-3AD203B41FA5}">
                      <a16:colId xmlns:a16="http://schemas.microsoft.com/office/drawing/2014/main" val="359692665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771233728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872481062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1065389823"/>
                    </a:ext>
                  </a:extLst>
                </a:gridCol>
                <a:gridCol w="540000">
                  <a:extLst>
                    <a:ext uri="{9D8B030D-6E8A-4147-A177-3AD203B41FA5}">
                      <a16:colId xmlns:a16="http://schemas.microsoft.com/office/drawing/2014/main" val="3228278439"/>
                    </a:ext>
                  </a:extLst>
                </a:gridCol>
              </a:tblGrid>
              <a:tr h="240697"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b="1" dirty="0"/>
                        <a:t>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9052707"/>
                  </a:ext>
                </a:extLst>
              </a:tr>
            </a:tbl>
          </a:graphicData>
        </a:graphic>
      </p:graphicFrame>
      <p:sp>
        <p:nvSpPr>
          <p:cNvPr id="8" name="TekstniOkvir 7">
            <a:extLst>
              <a:ext uri="{FF2B5EF4-FFF2-40B4-BE49-F238E27FC236}">
                <a16:creationId xmlns:a16="http://schemas.microsoft.com/office/drawing/2014/main" id="{E1369ED9-6DFA-4ED8-AC8F-4A7AC66D0DAD}"/>
              </a:ext>
            </a:extLst>
          </p:cNvPr>
          <p:cNvSpPr txBox="1"/>
          <p:nvPr/>
        </p:nvSpPr>
        <p:spPr>
          <a:xfrm>
            <a:off x="939538" y="3299381"/>
            <a:ext cx="252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Nesortirani niz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6A1086BE-1BAD-4166-A79B-EB67C2D87537}"/>
              </a:ext>
            </a:extLst>
          </p:cNvPr>
          <p:cNvSpPr txBox="1"/>
          <p:nvPr/>
        </p:nvSpPr>
        <p:spPr>
          <a:xfrm>
            <a:off x="4551575" y="4449023"/>
            <a:ext cx="25295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FF0000"/>
                </a:solidFill>
              </a:rPr>
              <a:t>Sortirani niz</a:t>
            </a:r>
          </a:p>
        </p:txBody>
      </p:sp>
    </p:spTree>
    <p:extLst>
      <p:ext uri="{BB962C8B-B14F-4D97-AF65-F5344CB8AC3E}">
        <p14:creationId xmlns:p14="http://schemas.microsoft.com/office/powerpoint/2010/main" val="332177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Zamjena vrijednosti varijablama</a:t>
            </a:r>
            <a:endParaRPr lang="hr-HR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/>
          <a:srcRect l="9077" t="3494" r="58750" b="62534"/>
          <a:stretch/>
        </p:blipFill>
        <p:spPr>
          <a:xfrm>
            <a:off x="309179" y="1419390"/>
            <a:ext cx="7163039" cy="425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438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BCA87D7-A70F-4450-B7AF-B02D17CED4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Sortiranje dva broja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7F71003C-E189-4EEA-B919-994847BAF66F}"/>
              </a:ext>
            </a:extLst>
          </p:cNvPr>
          <p:cNvSpPr/>
          <p:nvPr/>
        </p:nvSpPr>
        <p:spPr>
          <a:xfrm>
            <a:off x="810705" y="1781666"/>
            <a:ext cx="4114801" cy="189478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2800" dirty="0">
                <a:solidFill>
                  <a:srgbClr val="FF0000"/>
                </a:solidFill>
              </a:rPr>
              <a:t>ako je </a:t>
            </a:r>
            <a:r>
              <a:rPr lang="hr-HR" sz="2800" b="1" dirty="0"/>
              <a:t>prvi</a:t>
            </a:r>
            <a:r>
              <a:rPr lang="hr-HR" sz="2800" dirty="0"/>
              <a:t> veći od </a:t>
            </a:r>
            <a:r>
              <a:rPr lang="hr-HR" sz="2800" b="1" dirty="0"/>
              <a:t>drugog</a:t>
            </a:r>
          </a:p>
          <a:p>
            <a:r>
              <a:rPr lang="hr-HR" sz="2800" dirty="0"/>
              <a:t>        zamijeniti vrijednosti</a:t>
            </a:r>
          </a:p>
          <a:p>
            <a:r>
              <a:rPr lang="hr-HR" sz="2800" dirty="0"/>
              <a:t>ispiši </a:t>
            </a:r>
            <a:r>
              <a:rPr lang="hr-HR" sz="2800" b="1" dirty="0"/>
              <a:t>brojeve</a:t>
            </a:r>
          </a:p>
        </p:txBody>
      </p:sp>
      <p:sp>
        <p:nvSpPr>
          <p:cNvPr id="5" name="Strelica: savijeno prema gore 4">
            <a:extLst>
              <a:ext uri="{FF2B5EF4-FFF2-40B4-BE49-F238E27FC236}">
                <a16:creationId xmlns:a16="http://schemas.microsoft.com/office/drawing/2014/main" id="{BEF661FA-85F1-47ED-ADBE-9C5D41E68D95}"/>
              </a:ext>
            </a:extLst>
          </p:cNvPr>
          <p:cNvSpPr/>
          <p:nvPr/>
        </p:nvSpPr>
        <p:spPr>
          <a:xfrm rot="5400000">
            <a:off x="2055041" y="3718876"/>
            <a:ext cx="919116" cy="1032234"/>
          </a:xfrm>
          <a:prstGeom prst="bentUp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>
            <a:extLst>
              <a:ext uri="{FF2B5EF4-FFF2-40B4-BE49-F238E27FC236}">
                <a16:creationId xmlns:a16="http://schemas.microsoft.com/office/drawing/2014/main" id="{0945FA69-E533-43D8-9347-2CC56C27C384}"/>
              </a:ext>
            </a:extLst>
          </p:cNvPr>
          <p:cNvSpPr/>
          <p:nvPr/>
        </p:nvSpPr>
        <p:spPr>
          <a:xfrm>
            <a:off x="3214541" y="4100661"/>
            <a:ext cx="5458120" cy="263235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sz="2400" dirty="0">
              <a:latin typeface="SimSun" panose="02010600030101010101" pitchFamily="2" charset="-122"/>
              <a:ea typeface="SimSun" panose="02010600030101010101" pitchFamily="2" charset="-122"/>
            </a:endParaRPr>
          </a:p>
          <a:p>
            <a:pPr algn="ctr"/>
            <a:endParaRPr lang="en-US" dirty="0"/>
          </a:p>
          <a:p>
            <a:pPr algn="ctr"/>
            <a:r>
              <a:rPr lang="en-US" dirty="0"/>
              <a:t>	</a:t>
            </a:r>
          </a:p>
          <a:p>
            <a:pPr algn="ctr"/>
            <a:endParaRPr lang="hr-HR" dirty="0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760759C7-FA5B-4FA6-BBFD-95518D09F602}"/>
              </a:ext>
            </a:extLst>
          </p:cNvPr>
          <p:cNvSpPr txBox="1"/>
          <p:nvPr/>
        </p:nvSpPr>
        <p:spPr>
          <a:xfrm>
            <a:off x="183376" y="1193567"/>
            <a:ext cx="3058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u="sng" dirty="0"/>
              <a:t>ALGORITAM:</a:t>
            </a:r>
          </a:p>
          <a:p>
            <a:endParaRPr lang="hr-HR" sz="3200" dirty="0"/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A441F469-6F34-4096-A713-5C0A707CE21F}"/>
              </a:ext>
            </a:extLst>
          </p:cNvPr>
          <p:cNvSpPr txBox="1"/>
          <p:nvPr/>
        </p:nvSpPr>
        <p:spPr>
          <a:xfrm>
            <a:off x="4925506" y="3183698"/>
            <a:ext cx="41148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000" b="1" dirty="0"/>
              <a:t>PROGRAMSKO RJEŠENJE:</a:t>
            </a:r>
          </a:p>
        </p:txBody>
      </p:sp>
      <p:pic>
        <p:nvPicPr>
          <p:cNvPr id="10" name="Slika 9">
            <a:extLst>
              <a:ext uri="{FF2B5EF4-FFF2-40B4-BE49-F238E27FC236}">
                <a16:creationId xmlns:a16="http://schemas.microsoft.com/office/drawing/2014/main" id="{74755C25-B2F1-4219-A428-66006A2A35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8783" y="4199361"/>
            <a:ext cx="4994193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44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E8CA087-E912-4AFE-9A75-54D209E14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Sortiranje skupa od tri broja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264B273C-56C5-4A81-8EE5-EAA99915AF58}"/>
              </a:ext>
            </a:extLst>
          </p:cNvPr>
          <p:cNvSpPr/>
          <p:nvPr/>
        </p:nvSpPr>
        <p:spPr>
          <a:xfrm>
            <a:off x="23567" y="1941921"/>
            <a:ext cx="4114801" cy="33842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hr-HR" sz="2800" dirty="0">
                <a:solidFill>
                  <a:srgbClr val="FF0000"/>
                </a:solidFill>
              </a:rPr>
              <a:t>ako je </a:t>
            </a:r>
            <a:r>
              <a:rPr lang="hr-HR" sz="2800" b="1" dirty="0"/>
              <a:t>prvi</a:t>
            </a:r>
            <a:r>
              <a:rPr lang="hr-HR" sz="2800" dirty="0"/>
              <a:t> veći od </a:t>
            </a:r>
            <a:r>
              <a:rPr lang="hr-HR" sz="2800" b="1" dirty="0"/>
              <a:t>drugog</a:t>
            </a:r>
          </a:p>
          <a:p>
            <a:r>
              <a:rPr lang="hr-HR" sz="2800" dirty="0"/>
              <a:t>        zamijeniti vrijednosti</a:t>
            </a:r>
          </a:p>
          <a:p>
            <a:r>
              <a:rPr lang="hr-HR" sz="2800" dirty="0">
                <a:solidFill>
                  <a:srgbClr val="FF0000"/>
                </a:solidFill>
              </a:rPr>
              <a:t>ako je </a:t>
            </a:r>
            <a:r>
              <a:rPr lang="hr-HR" sz="2800" b="1" dirty="0"/>
              <a:t>prvi</a:t>
            </a:r>
            <a:r>
              <a:rPr lang="hr-HR" sz="2800" dirty="0"/>
              <a:t> veći od </a:t>
            </a:r>
            <a:r>
              <a:rPr lang="hr-HR" sz="2800" b="1" dirty="0"/>
              <a:t>trećeg</a:t>
            </a:r>
          </a:p>
          <a:p>
            <a:r>
              <a:rPr lang="hr-HR" sz="2800" dirty="0"/>
              <a:t>        zamijeniti vrijednosti</a:t>
            </a:r>
          </a:p>
          <a:p>
            <a:r>
              <a:rPr lang="hr-HR" sz="2800" dirty="0">
                <a:solidFill>
                  <a:srgbClr val="FF0000"/>
                </a:solidFill>
              </a:rPr>
              <a:t>ako je </a:t>
            </a:r>
            <a:r>
              <a:rPr lang="hr-HR" sz="2800" b="1" dirty="0"/>
              <a:t>drugi</a:t>
            </a:r>
            <a:r>
              <a:rPr lang="hr-HR" sz="2800" dirty="0"/>
              <a:t> veći od </a:t>
            </a:r>
            <a:r>
              <a:rPr lang="hr-HR" sz="2800" b="1" dirty="0"/>
              <a:t>drugog</a:t>
            </a:r>
          </a:p>
          <a:p>
            <a:r>
              <a:rPr lang="hr-HR" sz="2800" dirty="0"/>
              <a:t>        zamijeniti vrijednosti</a:t>
            </a:r>
          </a:p>
          <a:p>
            <a:r>
              <a:rPr lang="hr-HR" sz="2800" dirty="0"/>
              <a:t>ispiši </a:t>
            </a:r>
            <a:r>
              <a:rPr lang="hr-HR" sz="2800" b="1" dirty="0"/>
              <a:t>prvi, drugi, treći</a:t>
            </a: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10981065-CC67-4178-9BBA-C780AA089635}"/>
              </a:ext>
            </a:extLst>
          </p:cNvPr>
          <p:cNvSpPr txBox="1"/>
          <p:nvPr/>
        </p:nvSpPr>
        <p:spPr>
          <a:xfrm>
            <a:off x="457200" y="1256350"/>
            <a:ext cx="30589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u="sng" dirty="0"/>
              <a:t>ALGORITAM:</a:t>
            </a:r>
          </a:p>
          <a:p>
            <a:endParaRPr lang="hr-HR" sz="3200" dirty="0"/>
          </a:p>
        </p:txBody>
      </p:sp>
      <p:pic>
        <p:nvPicPr>
          <p:cNvPr id="8" name="Slika 7">
            <a:extLst>
              <a:ext uri="{FF2B5EF4-FFF2-40B4-BE49-F238E27FC236}">
                <a16:creationId xmlns:a16="http://schemas.microsoft.com/office/drawing/2014/main" id="{732D69DD-5E45-41E5-AC17-332332C68F7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24583" y="2928075"/>
            <a:ext cx="4895850" cy="3609975"/>
          </a:xfrm>
          <a:prstGeom prst="rect">
            <a:avLst/>
          </a:prstGeom>
        </p:spPr>
      </p:pic>
      <p:sp>
        <p:nvSpPr>
          <p:cNvPr id="9" name="TekstniOkvir 8">
            <a:extLst>
              <a:ext uri="{FF2B5EF4-FFF2-40B4-BE49-F238E27FC236}">
                <a16:creationId xmlns:a16="http://schemas.microsoft.com/office/drawing/2014/main" id="{1B3D4F00-73C6-4F11-B8E4-FFC8C59E0DAE}"/>
              </a:ext>
            </a:extLst>
          </p:cNvPr>
          <p:cNvSpPr txBox="1"/>
          <p:nvPr/>
        </p:nvSpPr>
        <p:spPr>
          <a:xfrm>
            <a:off x="4587711" y="1537645"/>
            <a:ext cx="305899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u="sng" dirty="0"/>
              <a:t>PROGRAMSKO RJEŠENJE:</a:t>
            </a:r>
          </a:p>
          <a:p>
            <a:endParaRPr lang="hr-HR" sz="3200" dirty="0"/>
          </a:p>
        </p:txBody>
      </p:sp>
    </p:spTree>
    <p:extLst>
      <p:ext uri="{BB962C8B-B14F-4D97-AF65-F5344CB8AC3E}">
        <p14:creationId xmlns:p14="http://schemas.microsoft.com/office/powerpoint/2010/main" val="3614890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51C31DF-E21F-4E5A-B17D-4DC8E54640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Vježba </a:t>
            </a:r>
          </a:p>
        </p:txBody>
      </p:sp>
      <p:pic>
        <p:nvPicPr>
          <p:cNvPr id="5" name="Rezervirano mjesto sadržaja 4" descr="Slika na kojoj se prikazuje monitor, objekt&#10;&#10;Opis je generiran uz visoku pouzdanost">
            <a:extLst>
              <a:ext uri="{FF2B5EF4-FFF2-40B4-BE49-F238E27FC236}">
                <a16:creationId xmlns:a16="http://schemas.microsoft.com/office/drawing/2014/main" id="{FE381A45-5136-4854-B864-662897659D7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9501" y="1392573"/>
            <a:ext cx="5344998" cy="5344998"/>
          </a:xfrm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FC7D43C9-6861-4666-8A2A-A74D6A970F73}"/>
              </a:ext>
            </a:extLst>
          </p:cNvPr>
          <p:cNvSpPr txBox="1"/>
          <p:nvPr/>
        </p:nvSpPr>
        <p:spPr>
          <a:xfrm>
            <a:off x="2658359" y="1951348"/>
            <a:ext cx="39309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200" b="1" dirty="0"/>
              <a:t>Pokušaj napisati program koji će sortirati tri broja prema veličini od najvećeg broja prema najmanjem</a:t>
            </a:r>
          </a:p>
        </p:txBody>
      </p:sp>
    </p:spTree>
    <p:extLst>
      <p:ext uri="{BB962C8B-B14F-4D97-AF65-F5344CB8AC3E}">
        <p14:creationId xmlns:p14="http://schemas.microsoft.com/office/powerpoint/2010/main" val="3822348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7EFE986-9F24-41B5-AF18-96A6112D4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SORTIRANJE 3 BROJA</a:t>
            </a: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7E392887-ED19-4826-8D4D-2E894930C5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103" y="1261456"/>
            <a:ext cx="8149678" cy="5596544"/>
          </a:xfrm>
          <a:prstGeom prst="rect">
            <a:avLst/>
          </a:prstGeom>
        </p:spPr>
      </p:pic>
      <p:sp>
        <p:nvSpPr>
          <p:cNvPr id="6" name="Desna vitičasta zagrada 5">
            <a:extLst>
              <a:ext uri="{FF2B5EF4-FFF2-40B4-BE49-F238E27FC236}">
                <a16:creationId xmlns:a16="http://schemas.microsoft.com/office/drawing/2014/main" id="{3037A854-F4E0-4FBF-9124-388C3FF1C9F4}"/>
              </a:ext>
            </a:extLst>
          </p:cNvPr>
          <p:cNvSpPr/>
          <p:nvPr/>
        </p:nvSpPr>
        <p:spPr>
          <a:xfrm>
            <a:off x="5557180" y="2102569"/>
            <a:ext cx="238032" cy="1692191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443CFB8E-6387-4CD6-BDFD-5E00C8758EC1}"/>
              </a:ext>
            </a:extLst>
          </p:cNvPr>
          <p:cNvSpPr txBox="1"/>
          <p:nvPr/>
        </p:nvSpPr>
        <p:spPr>
          <a:xfrm>
            <a:off x="6113362" y="2649323"/>
            <a:ext cx="222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TRAŽENJE NAJMANJEG BROJA</a:t>
            </a:r>
          </a:p>
        </p:txBody>
      </p:sp>
      <p:sp>
        <p:nvSpPr>
          <p:cNvPr id="8" name="Desna vitičasta zagrada 7">
            <a:extLst>
              <a:ext uri="{FF2B5EF4-FFF2-40B4-BE49-F238E27FC236}">
                <a16:creationId xmlns:a16="http://schemas.microsoft.com/office/drawing/2014/main" id="{15C83333-02C6-43DD-81E5-76CC170821D1}"/>
              </a:ext>
            </a:extLst>
          </p:cNvPr>
          <p:cNvSpPr/>
          <p:nvPr/>
        </p:nvSpPr>
        <p:spPr>
          <a:xfrm>
            <a:off x="5049704" y="4076700"/>
            <a:ext cx="238032" cy="1691188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ADBCDB57-A9E5-4A65-AB73-B913EA8BDC55}"/>
              </a:ext>
            </a:extLst>
          </p:cNvPr>
          <p:cNvSpPr txBox="1"/>
          <p:nvPr/>
        </p:nvSpPr>
        <p:spPr>
          <a:xfrm>
            <a:off x="5766141" y="4646445"/>
            <a:ext cx="22246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TRAŽENJE NAJVEĆEG BROJA</a:t>
            </a:r>
          </a:p>
        </p:txBody>
      </p:sp>
    </p:spTree>
    <p:extLst>
      <p:ext uri="{BB962C8B-B14F-4D97-AF65-F5344CB8AC3E}">
        <p14:creationId xmlns:p14="http://schemas.microsoft.com/office/powerpoint/2010/main" val="243275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F24F1F4-97F3-4023-BEA7-4441EDC219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IZAZOV….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70EA293-DF64-4752-87DB-95185EB2C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:"/>
            </a:pPr>
            <a:r>
              <a:rPr lang="hr-HR" dirty="0"/>
              <a:t> Pokušaj napisati program koji će sortirati četiri zadana broja počevši od najmanjeg</a:t>
            </a:r>
          </a:p>
        </p:txBody>
      </p:sp>
      <p:pic>
        <p:nvPicPr>
          <p:cNvPr id="4" name="Slika 3" descr="Slika na kojoj se prikazuje vektorska grafika&#10;&#10;Opis je generiran uz visoku pouzdanost">
            <a:extLst>
              <a:ext uri="{FF2B5EF4-FFF2-40B4-BE49-F238E27FC236}">
                <a16:creationId xmlns:a16="http://schemas.microsoft.com/office/drawing/2014/main" id="{A050B970-CC84-4C41-966A-C97D85A3998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2550" t="5150" r="22905" b="29357"/>
          <a:stretch/>
        </p:blipFill>
        <p:spPr>
          <a:xfrm>
            <a:off x="2394408" y="3110846"/>
            <a:ext cx="4326904" cy="3638746"/>
          </a:xfrm>
          <a:prstGeom prst="ellipse">
            <a:avLst/>
          </a:prstGeom>
        </p:spPr>
      </p:pic>
      <p:sp>
        <p:nvSpPr>
          <p:cNvPr id="5" name="Oblačić za misli: oblak 4">
            <a:extLst>
              <a:ext uri="{FF2B5EF4-FFF2-40B4-BE49-F238E27FC236}">
                <a16:creationId xmlns:a16="http://schemas.microsoft.com/office/drawing/2014/main" id="{44921E55-69FA-4FDF-8960-59AB22FBE087}"/>
              </a:ext>
            </a:extLst>
          </p:cNvPr>
          <p:cNvSpPr/>
          <p:nvPr/>
        </p:nvSpPr>
        <p:spPr>
          <a:xfrm>
            <a:off x="603314" y="2818614"/>
            <a:ext cx="2135171" cy="1385741"/>
          </a:xfrm>
          <a:prstGeom prst="cloudCallout">
            <a:avLst>
              <a:gd name="adj1" fmla="val 47413"/>
              <a:gd name="adj2" fmla="val 92045"/>
            </a:avLst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/>
              <a:t>DODAJEMO NOVU VARIJABLU d</a:t>
            </a:r>
          </a:p>
        </p:txBody>
      </p:sp>
    </p:spTree>
    <p:extLst>
      <p:ext uri="{BB962C8B-B14F-4D97-AF65-F5344CB8AC3E}">
        <p14:creationId xmlns:p14="http://schemas.microsoft.com/office/powerpoint/2010/main" val="576867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4216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144</Words>
  <Application>Microsoft Office PowerPoint</Application>
  <PresentationFormat>Prikaz na zaslonu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5" baseType="lpstr">
      <vt:lpstr>SimSun</vt:lpstr>
      <vt:lpstr>Arial</vt:lpstr>
      <vt:lpstr>Calibri</vt:lpstr>
      <vt:lpstr>Latha</vt:lpstr>
      <vt:lpstr>Wingdings</vt:lpstr>
      <vt:lpstr>Office Theme</vt:lpstr>
      <vt:lpstr>Računalno razmišljanje i  programiranje</vt:lpstr>
      <vt:lpstr>Zašto razvrstavamo podatke?</vt:lpstr>
      <vt:lpstr>Zamjena vrijednosti varijablama</vt:lpstr>
      <vt:lpstr>Sortiranje dva broja</vt:lpstr>
      <vt:lpstr>Sortiranje skupa od tri broja</vt:lpstr>
      <vt:lpstr>Vježba </vt:lpstr>
      <vt:lpstr>SORTIRANJE 3 BROJA</vt:lpstr>
      <vt:lpstr>IZAZOV….</vt:lpstr>
      <vt:lpstr>PowerPoint prezentacija</vt:lpstr>
    </vt:vector>
  </TitlesOfParts>
  <Company>IR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Digitalni sustavi</dc:title>
  <dc:creator>Ivana Ruzic</dc:creator>
  <cp:lastModifiedBy>Maja Pavličić</cp:lastModifiedBy>
  <cp:revision>31</cp:revision>
  <dcterms:created xsi:type="dcterms:W3CDTF">2018-09-11T18:04:09Z</dcterms:created>
  <dcterms:modified xsi:type="dcterms:W3CDTF">2020-03-05T20:20:02Z</dcterms:modified>
</cp:coreProperties>
</file>